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viewProps" Target="viewProps.xml" /><Relationship Id="rId5" Type="http://schemas.openxmlformats.org/officeDocument/2006/relationships/presProps" Target="presProps.xml" /><Relationship Id="rId4" Type="http://schemas.openxmlformats.org/officeDocument/2006/relationships/slide" Target="slides/slide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631E112-551A-4A8C-B4C1-C63CC1CCCE07}" type="datetimeFigureOut">
              <a:rPr lang="en-GB" smtClean="0"/>
              <a:t>23/07/2020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3E1603-1B0B-429E-8A8B-107DC4070A0A}" type="slidenum">
              <a:rPr lang="en-GB" smtClean="0"/>
              <a:t>‹#›</a:t>
            </a:fld>
            <a:endParaRPr lang="en-GB"/>
          </a:p>
        </p:txBody>
      </p:sp>
    </p:spTree>
    <p:extLst>
      <p:ext uri="{BB962C8B-B14F-4D97-AF65-F5344CB8AC3E}">
        <p14:creationId xmlns:p14="http://schemas.microsoft.com/office/powerpoint/2010/main" val="711980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631E112-551A-4A8C-B4C1-C63CC1CCCE07}" type="datetimeFigureOut">
              <a:rPr lang="en-GB" smtClean="0"/>
              <a:t>23/07/2020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3E1603-1B0B-429E-8A8B-107DC4070A0A}" type="slidenum">
              <a:rPr lang="en-GB" smtClean="0"/>
              <a:t>‹#›</a:t>
            </a:fld>
            <a:endParaRPr lang="en-GB"/>
          </a:p>
        </p:txBody>
      </p:sp>
    </p:spTree>
    <p:extLst>
      <p:ext uri="{BB962C8B-B14F-4D97-AF65-F5344CB8AC3E}">
        <p14:creationId xmlns:p14="http://schemas.microsoft.com/office/powerpoint/2010/main" val="1954989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631E112-551A-4A8C-B4C1-C63CC1CCCE07}" type="datetimeFigureOut">
              <a:rPr lang="en-GB" smtClean="0"/>
              <a:t>23/07/2020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3E1603-1B0B-429E-8A8B-107DC4070A0A}" type="slidenum">
              <a:rPr lang="en-GB" smtClean="0"/>
              <a:t>‹#›</a:t>
            </a:fld>
            <a:endParaRPr lang="en-GB"/>
          </a:p>
        </p:txBody>
      </p:sp>
    </p:spTree>
    <p:extLst>
      <p:ext uri="{BB962C8B-B14F-4D97-AF65-F5344CB8AC3E}">
        <p14:creationId xmlns:p14="http://schemas.microsoft.com/office/powerpoint/2010/main" val="337414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631E112-551A-4A8C-B4C1-C63CC1CCCE07}" type="datetimeFigureOut">
              <a:rPr lang="en-GB" smtClean="0"/>
              <a:t>23/07/2020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3E1603-1B0B-429E-8A8B-107DC4070A0A}" type="slidenum">
              <a:rPr lang="en-GB" smtClean="0"/>
              <a:t>‹#›</a:t>
            </a:fld>
            <a:endParaRPr lang="en-GB"/>
          </a:p>
        </p:txBody>
      </p:sp>
    </p:spTree>
    <p:extLst>
      <p:ext uri="{BB962C8B-B14F-4D97-AF65-F5344CB8AC3E}">
        <p14:creationId xmlns:p14="http://schemas.microsoft.com/office/powerpoint/2010/main" val="1886121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631E112-551A-4A8C-B4C1-C63CC1CCCE07}" type="datetimeFigureOut">
              <a:rPr lang="en-GB" smtClean="0"/>
              <a:t>23/07/2020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3E1603-1B0B-429E-8A8B-107DC4070A0A}" type="slidenum">
              <a:rPr lang="en-GB" smtClean="0"/>
              <a:t>‹#›</a:t>
            </a:fld>
            <a:endParaRPr lang="en-GB"/>
          </a:p>
        </p:txBody>
      </p:sp>
    </p:spTree>
    <p:extLst>
      <p:ext uri="{BB962C8B-B14F-4D97-AF65-F5344CB8AC3E}">
        <p14:creationId xmlns:p14="http://schemas.microsoft.com/office/powerpoint/2010/main" val="968186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631E112-551A-4A8C-B4C1-C63CC1CCCE07}" type="datetimeFigureOut">
              <a:rPr lang="en-GB" smtClean="0"/>
              <a:t>23/07/2020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3E1603-1B0B-429E-8A8B-107DC4070A0A}" type="slidenum">
              <a:rPr lang="en-GB" smtClean="0"/>
              <a:t>‹#›</a:t>
            </a:fld>
            <a:endParaRPr lang="en-GB"/>
          </a:p>
        </p:txBody>
      </p:sp>
    </p:spTree>
    <p:extLst>
      <p:ext uri="{BB962C8B-B14F-4D97-AF65-F5344CB8AC3E}">
        <p14:creationId xmlns:p14="http://schemas.microsoft.com/office/powerpoint/2010/main" val="3673674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631E112-551A-4A8C-B4C1-C63CC1CCCE07}" type="datetimeFigureOut">
              <a:rPr lang="en-GB" smtClean="0"/>
              <a:t>23/07/2020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3E1603-1B0B-429E-8A8B-107DC4070A0A}" type="slidenum">
              <a:rPr lang="en-GB" smtClean="0"/>
              <a:t>‹#›</a:t>
            </a:fld>
            <a:endParaRPr lang="en-GB"/>
          </a:p>
        </p:txBody>
      </p:sp>
    </p:spTree>
    <p:extLst>
      <p:ext uri="{BB962C8B-B14F-4D97-AF65-F5344CB8AC3E}">
        <p14:creationId xmlns:p14="http://schemas.microsoft.com/office/powerpoint/2010/main" val="2836064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631E112-551A-4A8C-B4C1-C63CC1CCCE07}" type="datetimeFigureOut">
              <a:rPr lang="en-GB" smtClean="0"/>
              <a:t>23/07/2020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3E1603-1B0B-429E-8A8B-107DC4070A0A}" type="slidenum">
              <a:rPr lang="en-GB" smtClean="0"/>
              <a:t>‹#›</a:t>
            </a:fld>
            <a:endParaRPr lang="en-GB"/>
          </a:p>
        </p:txBody>
      </p:sp>
    </p:spTree>
    <p:extLst>
      <p:ext uri="{BB962C8B-B14F-4D97-AF65-F5344CB8AC3E}">
        <p14:creationId xmlns:p14="http://schemas.microsoft.com/office/powerpoint/2010/main" val="2365569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31E112-551A-4A8C-B4C1-C63CC1CCCE07}" type="datetimeFigureOut">
              <a:rPr lang="en-GB" smtClean="0"/>
              <a:t>23/07/2020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3E1603-1B0B-429E-8A8B-107DC4070A0A}" type="slidenum">
              <a:rPr lang="en-GB" smtClean="0"/>
              <a:t>‹#›</a:t>
            </a:fld>
            <a:endParaRPr lang="en-GB"/>
          </a:p>
        </p:txBody>
      </p:sp>
    </p:spTree>
    <p:extLst>
      <p:ext uri="{BB962C8B-B14F-4D97-AF65-F5344CB8AC3E}">
        <p14:creationId xmlns:p14="http://schemas.microsoft.com/office/powerpoint/2010/main" val="1750561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31E112-551A-4A8C-B4C1-C63CC1CCCE07}" type="datetimeFigureOut">
              <a:rPr lang="en-GB" smtClean="0"/>
              <a:t>23/07/2020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3E1603-1B0B-429E-8A8B-107DC4070A0A}" type="slidenum">
              <a:rPr lang="en-GB" smtClean="0"/>
              <a:t>‹#›</a:t>
            </a:fld>
            <a:endParaRPr lang="en-GB"/>
          </a:p>
        </p:txBody>
      </p:sp>
    </p:spTree>
    <p:extLst>
      <p:ext uri="{BB962C8B-B14F-4D97-AF65-F5344CB8AC3E}">
        <p14:creationId xmlns:p14="http://schemas.microsoft.com/office/powerpoint/2010/main" val="2265960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631E112-551A-4A8C-B4C1-C63CC1CCCE07}" type="datetimeFigureOut">
              <a:rPr lang="en-GB" smtClean="0"/>
              <a:t>23/07/2020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3E1603-1B0B-429E-8A8B-107DC4070A0A}" type="slidenum">
              <a:rPr lang="en-GB" smtClean="0"/>
              <a:t>‹#›</a:t>
            </a:fld>
            <a:endParaRPr lang="en-GB"/>
          </a:p>
        </p:txBody>
      </p:sp>
    </p:spTree>
    <p:extLst>
      <p:ext uri="{BB962C8B-B14F-4D97-AF65-F5344CB8AC3E}">
        <p14:creationId xmlns:p14="http://schemas.microsoft.com/office/powerpoint/2010/main" val="1056711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31E112-551A-4A8C-B4C1-C63CC1CCCE07}" type="datetimeFigureOut">
              <a:rPr lang="en-GB" smtClean="0"/>
              <a:t>23/07/2020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3E1603-1B0B-429E-8A8B-107DC4070A0A}" type="slidenum">
              <a:rPr lang="en-GB" smtClean="0"/>
              <a:t>‹#›</a:t>
            </a:fld>
            <a:endParaRPr lang="en-GB"/>
          </a:p>
        </p:txBody>
      </p:sp>
    </p:spTree>
    <p:extLst>
      <p:ext uri="{BB962C8B-B14F-4D97-AF65-F5344CB8AC3E}">
        <p14:creationId xmlns:p14="http://schemas.microsoft.com/office/powerpoint/2010/main" val="3157598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900" y="139700"/>
            <a:ext cx="5372100" cy="7264401"/>
          </a:xfrm>
        </p:spPr>
        <p:txBody>
          <a:bodyPr>
            <a:noAutofit/>
          </a:bodyPr>
          <a:lstStyle/>
          <a:p>
            <a:pPr algn="l"/>
            <a:br>
              <a:rPr lang="en-GB" sz="1400" dirty="0">
                <a:latin typeface="Arial" panose="020B0604020202020204" pitchFamily="34" charset="0"/>
                <a:cs typeface="Arial" panose="020B0604020202020204" pitchFamily="34" charset="0"/>
              </a:rPr>
            </a:br>
            <a:br>
              <a:rPr lang="en-GB" sz="1400" dirty="0">
                <a:latin typeface="Arial" panose="020B0604020202020204" pitchFamily="34" charset="0"/>
                <a:cs typeface="Arial" panose="020B0604020202020204" pitchFamily="34" charset="0"/>
              </a:rPr>
            </a:b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These classes are affiliated to the </a:t>
            </a:r>
            <a:r>
              <a:rPr lang="en-GB" sz="1400" b="1" dirty="0">
                <a:latin typeface="Arial" panose="020B0604020202020204" pitchFamily="34" charset="0"/>
                <a:cs typeface="Arial" panose="020B0604020202020204" pitchFamily="34" charset="0"/>
              </a:rPr>
              <a:t>Donkey Breed Society </a:t>
            </a:r>
            <a:r>
              <a:rPr lang="en-GB" sz="1400" dirty="0">
                <a:latin typeface="Arial" panose="020B0604020202020204" pitchFamily="34" charset="0"/>
                <a:cs typeface="Arial" panose="020B0604020202020204" pitchFamily="34" charset="0"/>
              </a:rPr>
              <a:t>and will be judged in accordance with the DBS rules: </a:t>
            </a:r>
            <a:br>
              <a:rPr lang="en-GB" sz="1400" dirty="0">
                <a:latin typeface="Arial" panose="020B0604020202020204" pitchFamily="34" charset="0"/>
                <a:cs typeface="Arial" panose="020B0604020202020204" pitchFamily="34" charset="0"/>
              </a:rPr>
            </a:br>
            <a:br>
              <a:rPr lang="en-GB" sz="1400" dirty="0">
                <a:latin typeface="Arial" panose="020B0604020202020204" pitchFamily="34" charset="0"/>
                <a:cs typeface="Arial" panose="020B0604020202020204" pitchFamily="34" charset="0"/>
              </a:rPr>
            </a:br>
            <a:br>
              <a:rPr lang="en-GB" sz="1400" dirty="0">
                <a:latin typeface="Arial" panose="020B0604020202020204" pitchFamily="34" charset="0"/>
                <a:cs typeface="Arial" panose="020B0604020202020204" pitchFamily="34" charset="0"/>
              </a:rPr>
            </a:br>
            <a:r>
              <a:rPr lang="en-GB" sz="1400" b="1" dirty="0">
                <a:latin typeface="Arial" panose="020B0604020202020204" pitchFamily="34" charset="0"/>
                <a:cs typeface="Arial" panose="020B0604020202020204" pitchFamily="34" charset="0"/>
              </a:rPr>
              <a:t>Class 1: Best conditioned and turned out Donkey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Donkey any age and sex, to be judged 75% condition and 25% turnout. Conformation will not be taken into account. </a:t>
            </a:r>
            <a:br>
              <a:rPr lang="en-GB" sz="1400" dirty="0">
                <a:latin typeface="Arial" panose="020B0604020202020204" pitchFamily="34" charset="0"/>
                <a:cs typeface="Arial" panose="020B0604020202020204" pitchFamily="34" charset="0"/>
              </a:rPr>
            </a:br>
            <a:br>
              <a:rPr lang="en-GB" sz="1400" dirty="0">
                <a:latin typeface="Arial" panose="020B0604020202020204" pitchFamily="34" charset="0"/>
                <a:cs typeface="Arial" panose="020B0604020202020204" pitchFamily="34" charset="0"/>
              </a:rPr>
            </a:br>
            <a:r>
              <a:rPr lang="en-GB" sz="1400" b="1" dirty="0">
                <a:latin typeface="Arial" panose="020B0604020202020204" pitchFamily="34" charset="0"/>
                <a:cs typeface="Arial" panose="020B0604020202020204" pitchFamily="34" charset="0"/>
              </a:rPr>
              <a:t>Class 2: Stallion or Gelding, 4 years old or over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Stallions and colts must be properly dressed in bridle and bit; the leading rein to be correctly attached to the bit. </a:t>
            </a:r>
            <a:br>
              <a:rPr lang="en-GB" sz="1400" dirty="0">
                <a:latin typeface="Arial" panose="020B0604020202020204" pitchFamily="34" charset="0"/>
                <a:cs typeface="Arial" panose="020B0604020202020204" pitchFamily="34" charset="0"/>
              </a:rPr>
            </a:br>
            <a:br>
              <a:rPr lang="en-GB" sz="1400" dirty="0">
                <a:latin typeface="Arial" panose="020B0604020202020204" pitchFamily="34" charset="0"/>
                <a:cs typeface="Arial" panose="020B0604020202020204" pitchFamily="34" charset="0"/>
              </a:rPr>
            </a:br>
            <a:r>
              <a:rPr lang="en-GB" sz="1400" b="1" dirty="0">
                <a:latin typeface="Arial" panose="020B0604020202020204" pitchFamily="34" charset="0"/>
                <a:cs typeface="Arial" panose="020B0604020202020204" pitchFamily="34" charset="0"/>
              </a:rPr>
              <a:t>Class 3: Mare or mare with own foal at foot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4 years old and over or Broodmares 5 years old or over. Foals to be 6 weeks old or over on Show Day and born in the current year. </a:t>
            </a:r>
            <a:br>
              <a:rPr lang="en-GB" sz="1400" dirty="0">
                <a:latin typeface="Arial" panose="020B0604020202020204" pitchFamily="34" charset="0"/>
                <a:cs typeface="Arial" panose="020B0604020202020204" pitchFamily="34" charset="0"/>
              </a:rPr>
            </a:br>
            <a:br>
              <a:rPr lang="en-GB" sz="1400" dirty="0">
                <a:latin typeface="Arial" panose="020B0604020202020204" pitchFamily="34" charset="0"/>
                <a:cs typeface="Arial" panose="020B0604020202020204" pitchFamily="34" charset="0"/>
              </a:rPr>
            </a:br>
            <a:r>
              <a:rPr lang="en-GB" sz="1400" b="1" dirty="0">
                <a:latin typeface="Arial" panose="020B0604020202020204" pitchFamily="34" charset="0"/>
                <a:cs typeface="Arial" panose="020B0604020202020204" pitchFamily="34" charset="0"/>
              </a:rPr>
              <a:t>Class 4: 1, 2, and 3 year old Colts or Geldings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Entire male donkeys to enter the ring first. </a:t>
            </a:r>
            <a:br>
              <a:rPr lang="en-GB" sz="1400" dirty="0">
                <a:latin typeface="Arial" panose="020B0604020202020204" pitchFamily="34" charset="0"/>
                <a:cs typeface="Arial" panose="020B0604020202020204" pitchFamily="34" charset="0"/>
              </a:rPr>
            </a:br>
            <a:br>
              <a:rPr lang="en-GB" sz="1400" dirty="0">
                <a:latin typeface="Arial" panose="020B0604020202020204" pitchFamily="34" charset="0"/>
                <a:cs typeface="Arial" panose="020B0604020202020204" pitchFamily="34" charset="0"/>
              </a:rPr>
            </a:br>
            <a:r>
              <a:rPr lang="en-GB" sz="1400" b="1" dirty="0">
                <a:latin typeface="Arial" panose="020B0604020202020204" pitchFamily="34" charset="0"/>
                <a:cs typeface="Arial" panose="020B0604020202020204" pitchFamily="34" charset="0"/>
              </a:rPr>
              <a:t>Class 5: 1, 2, and 3 year old Fillies </a:t>
            </a:r>
            <a:br>
              <a:rPr lang="en-GB" sz="1400" b="1" dirty="0">
                <a:latin typeface="Arial" panose="020B0604020202020204" pitchFamily="34" charset="0"/>
                <a:cs typeface="Arial" panose="020B0604020202020204" pitchFamily="34" charset="0"/>
              </a:rPr>
            </a:br>
            <a:br>
              <a:rPr lang="en-GB" sz="1400" b="1" dirty="0">
                <a:latin typeface="Arial" panose="020B0604020202020204" pitchFamily="34" charset="0"/>
                <a:cs typeface="Arial" panose="020B0604020202020204" pitchFamily="34" charset="0"/>
              </a:rPr>
            </a:br>
            <a:r>
              <a:rPr lang="en-GB" sz="1400" b="1" dirty="0">
                <a:latin typeface="Arial" panose="020B0604020202020204" pitchFamily="34" charset="0"/>
                <a:cs typeface="Arial" panose="020B0604020202020204" pitchFamily="34" charset="0"/>
              </a:rPr>
              <a:t>Class 6: Championship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For the best in-hand donkey open to 1st and 2nd prize winners from the open breed classes only.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Champion Donkey Rosette and £10.00, Reserve Champion Donkey Rosette and £5.00. </a:t>
            </a:r>
            <a:br>
              <a:rPr lang="en-GB" sz="1400" dirty="0">
                <a:latin typeface="Arial" panose="020B0604020202020204" pitchFamily="34" charset="0"/>
                <a:cs typeface="Arial" panose="020B0604020202020204" pitchFamily="34" charset="0"/>
              </a:rPr>
            </a:br>
            <a:br>
              <a:rPr lang="en-GB" sz="1400" dirty="0">
                <a:latin typeface="Arial" panose="020B0604020202020204" pitchFamily="34" charset="0"/>
                <a:cs typeface="Arial" panose="020B0604020202020204" pitchFamily="34" charset="0"/>
              </a:rPr>
            </a:br>
            <a:r>
              <a:rPr lang="en-GB" sz="1400" b="1" dirty="0">
                <a:latin typeface="Arial" panose="020B0604020202020204" pitchFamily="34" charset="0"/>
                <a:cs typeface="Arial" panose="020B0604020202020204" pitchFamily="34" charset="0"/>
              </a:rPr>
              <a:t>Class 7: Pet Donkey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No restriction on the number of donkeys owned. This class to be judged entirely in the suitability of the donkey as a family pet and not as a handy donkey. Conformation shall not in any circumstances be taken into account. </a:t>
            </a:r>
            <a:br>
              <a:rPr lang="en-GB" sz="1400" dirty="0">
                <a:latin typeface="Arial" panose="020B0604020202020204" pitchFamily="34" charset="0"/>
                <a:cs typeface="Arial" panose="020B0604020202020204" pitchFamily="34" charset="0"/>
              </a:rPr>
            </a:br>
            <a:br>
              <a:rPr lang="en-GB" sz="1400" dirty="0">
                <a:latin typeface="Arial" panose="020B0604020202020204" pitchFamily="34" charset="0"/>
                <a:cs typeface="Arial" panose="020B0604020202020204" pitchFamily="34" charset="0"/>
              </a:rPr>
            </a:br>
            <a:br>
              <a:rPr lang="en-GB" sz="1400" b="1" dirty="0">
                <a:latin typeface="Arial" panose="020B0604020202020204" pitchFamily="34" charset="0"/>
                <a:cs typeface="Arial" panose="020B0604020202020204" pitchFamily="34" charset="0"/>
              </a:rPr>
            </a:br>
            <a:br>
              <a:rPr lang="en-GB" sz="1400" b="1" dirty="0">
                <a:latin typeface="Arial" panose="020B0604020202020204" pitchFamily="34" charset="0"/>
                <a:cs typeface="Arial" panose="020B0604020202020204" pitchFamily="34" charset="0"/>
              </a:rPr>
            </a:b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p:txBody>
      </p:sp>
      <p:sp>
        <p:nvSpPr>
          <p:cNvPr id="4" name="Rectangle 3"/>
          <p:cNvSpPr/>
          <p:nvPr/>
        </p:nvSpPr>
        <p:spPr>
          <a:xfrm>
            <a:off x="5981700" y="0"/>
            <a:ext cx="6096000" cy="4647426"/>
          </a:xfrm>
          <a:prstGeom prst="rect">
            <a:avLst/>
          </a:prstGeom>
        </p:spPr>
        <p:txBody>
          <a:bodyPr>
            <a:spAutoFit/>
          </a:bodyPr>
          <a:lstStyle/>
          <a:p>
            <a:br>
              <a:rPr lang="en-GB" sz="1400" dirty="0">
                <a:latin typeface="Arial" panose="020B0604020202020204" pitchFamily="34" charset="0"/>
                <a:cs typeface="Arial" panose="020B0604020202020204" pitchFamily="34" charset="0"/>
              </a:rPr>
            </a:br>
            <a:r>
              <a:rPr lang="en-GB" sz="1400" b="1" dirty="0">
                <a:latin typeface="Arial" panose="020B0604020202020204" pitchFamily="34" charset="0"/>
                <a:cs typeface="Arial" panose="020B0604020202020204" pitchFamily="34" charset="0"/>
              </a:rPr>
              <a:t>Class 8: Young Handlers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An in-hand class for young handlers who have not attained their 16th birthday on the day of the Show. To be judged on the ability of the young handler and not on the conformation of the donkey. Minimum age 3 years. </a:t>
            </a: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Class 9: Ridden Donkey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Riders 8 years old or under may be led. Competitors are reminded that DBS Rule 5(k) applies concerning weight/height restrictions and BS approved hard hats must be worn. Minimum age 3 years. If the rider is on a lead rein, the handler must be a competent adult 18 years or over and the lead rein must be attached to the noseband. </a:t>
            </a:r>
            <a:br>
              <a:rPr lang="en-GB" sz="1400" dirty="0">
                <a:latin typeface="Arial" panose="020B0604020202020204" pitchFamily="34" charset="0"/>
                <a:cs typeface="Arial" panose="020B0604020202020204" pitchFamily="34" charset="0"/>
              </a:rPr>
            </a:br>
            <a:endParaRPr lang="en-GB" sz="1400"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Class 10: Veteran Donkey </a:t>
            </a:r>
            <a:br>
              <a:rPr lang="en-GB" sz="1400" dirty="0">
                <a:latin typeface="Arial" panose="020B0604020202020204" pitchFamily="34" charset="0"/>
                <a:cs typeface="Arial" panose="020B0604020202020204" pitchFamily="34" charset="0"/>
              </a:rPr>
            </a:br>
            <a:r>
              <a:rPr lang="en-GB" sz="1400" dirty="0">
                <a:latin typeface="Arial" panose="020B0604020202020204" pitchFamily="34" charset="0"/>
                <a:cs typeface="Arial" panose="020B0604020202020204" pitchFamily="34" charset="0"/>
              </a:rPr>
              <a:t>For donkeys of 20 years and over</a:t>
            </a:r>
            <a:r>
              <a:rPr lang="en-GB"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r>
              <a:rPr lang="en-GB" sz="1400" b="1" dirty="0">
                <a:latin typeface="Arial" panose="020B0604020202020204" pitchFamily="34" charset="0"/>
                <a:cs typeface="Arial" panose="020B0604020202020204" pitchFamily="34" charset="0"/>
              </a:rPr>
              <a:t>Class 11: open driving – not to start before 2 pm</a:t>
            </a:r>
          </a:p>
          <a:p>
            <a:r>
              <a:rPr lang="en-GB" sz="1400" dirty="0">
                <a:latin typeface="Arial" panose="020B0604020202020204" pitchFamily="34" charset="0"/>
                <a:cs typeface="Arial" panose="020B0604020202020204" pitchFamily="34" charset="0"/>
              </a:rPr>
              <a:t>Donkeys to be 4 </a:t>
            </a:r>
            <a:r>
              <a:rPr lang="en-GB" sz="1400" dirty="0" err="1">
                <a:latin typeface="Arial" panose="020B0604020202020204" pitchFamily="34" charset="0"/>
                <a:cs typeface="Arial" panose="020B0604020202020204" pitchFamily="34" charset="0"/>
              </a:rPr>
              <a:t>yrs</a:t>
            </a:r>
            <a:r>
              <a:rPr lang="en-GB" sz="1400" dirty="0">
                <a:latin typeface="Arial" panose="020B0604020202020204" pitchFamily="34" charset="0"/>
                <a:cs typeface="Arial" panose="020B0604020202020204" pitchFamily="34" charset="0"/>
              </a:rPr>
              <a:t> and over </a:t>
            </a:r>
          </a:p>
          <a:p>
            <a:r>
              <a:rPr lang="en-GB" sz="1400" dirty="0">
                <a:latin typeface="Arial" panose="020B0604020202020204" pitchFamily="34" charset="0"/>
                <a:cs typeface="Arial" panose="020B0604020202020204" pitchFamily="34" charset="0"/>
              </a:rPr>
              <a:t>A novice donkey is one that has never one a driving class</a:t>
            </a:r>
            <a:br>
              <a:rPr lang="en-GB" dirty="0">
                <a:latin typeface="Arial" panose="020B0604020202020204" pitchFamily="34" charset="0"/>
                <a:cs typeface="Arial" panose="020B0604020202020204" pitchFamily="34" charset="0"/>
              </a:rPr>
            </a:br>
            <a:endParaRPr lang="en-GB" dirty="0"/>
          </a:p>
        </p:txBody>
      </p:sp>
      <p:sp>
        <p:nvSpPr>
          <p:cNvPr id="5" name="Rectangle 4"/>
          <p:cNvSpPr/>
          <p:nvPr/>
        </p:nvSpPr>
        <p:spPr>
          <a:xfrm>
            <a:off x="5842000" y="3970298"/>
            <a:ext cx="6235700" cy="2831544"/>
          </a:xfrm>
          <a:prstGeom prst="rect">
            <a:avLst/>
          </a:prstGeom>
        </p:spPr>
        <p:txBody>
          <a:bodyPr wrap="square">
            <a:spAutoFit/>
          </a:bodyPr>
          <a:lstStyle/>
          <a:p>
            <a:pPr algn="ctr"/>
            <a:endParaRPr lang="en-GB" sz="2000" b="0" i="0" u="none" strike="noStrike" baseline="0" dirty="0">
              <a:solidFill>
                <a:srgbClr val="000000"/>
              </a:solidFill>
              <a:latin typeface="Frutiger 45 Light"/>
            </a:endParaRPr>
          </a:p>
          <a:p>
            <a:pPr algn="ctr"/>
            <a:r>
              <a:rPr lang="en-GB" sz="2000" b="0" i="0" u="none" strike="noStrike" baseline="0" dirty="0">
                <a:solidFill>
                  <a:srgbClr val="000000"/>
                </a:solidFill>
                <a:latin typeface="Frutiger 45 Light"/>
              </a:rPr>
              <a:t> </a:t>
            </a:r>
          </a:p>
          <a:p>
            <a:pPr algn="ctr"/>
            <a:r>
              <a:rPr lang="en-GB" sz="1200" b="1" dirty="0">
                <a:latin typeface="Arial" panose="020B0604020202020204" pitchFamily="34" charset="0"/>
                <a:cs typeface="Arial" panose="020B0604020202020204" pitchFamily="34" charset="0"/>
              </a:rPr>
              <a:t>Entries close: </a:t>
            </a:r>
            <a:endParaRPr lang="en-GB" sz="1200" dirty="0">
              <a:latin typeface="Arial" panose="020B0604020202020204" pitchFamily="34" charset="0"/>
              <a:cs typeface="Arial" panose="020B0604020202020204" pitchFamily="34" charset="0"/>
            </a:endParaRPr>
          </a:p>
          <a:p>
            <a:pPr algn="ctr"/>
            <a:r>
              <a:rPr lang="en-GB" sz="1200" dirty="0">
                <a:latin typeface="Arial" panose="020B0604020202020204" pitchFamily="34" charset="0"/>
                <a:cs typeface="Arial" panose="020B0604020202020204" pitchFamily="34" charset="0"/>
              </a:rPr>
              <a:t>25th October 20</a:t>
            </a:r>
          </a:p>
          <a:p>
            <a:pPr algn="ctr"/>
            <a:r>
              <a:rPr lang="en-GB" sz="1200" b="1" dirty="0">
                <a:latin typeface="Arial" panose="020B0604020202020204" pitchFamily="34" charset="0"/>
                <a:cs typeface="Arial" panose="020B0604020202020204" pitchFamily="34" charset="0"/>
              </a:rPr>
              <a:t>Judging starts: </a:t>
            </a:r>
            <a:endParaRPr lang="en-GB" sz="1200" dirty="0">
              <a:latin typeface="Arial" panose="020B0604020202020204" pitchFamily="34" charset="0"/>
              <a:cs typeface="Arial" panose="020B0604020202020204" pitchFamily="34" charset="0"/>
            </a:endParaRPr>
          </a:p>
          <a:p>
            <a:pPr algn="ctr"/>
            <a:r>
              <a:rPr lang="en-GB" sz="1200" dirty="0">
                <a:latin typeface="Arial" panose="020B0604020202020204" pitchFamily="34" charset="0"/>
                <a:cs typeface="Arial" panose="020B0604020202020204" pitchFamily="34" charset="0"/>
              </a:rPr>
              <a:t>9am </a:t>
            </a:r>
          </a:p>
          <a:p>
            <a:pPr algn="ctr"/>
            <a:r>
              <a:rPr lang="en-GB" sz="1200" b="1" dirty="0">
                <a:latin typeface="Arial" panose="020B0604020202020204" pitchFamily="34" charset="0"/>
                <a:cs typeface="Arial" panose="020B0604020202020204" pitchFamily="34" charset="0"/>
              </a:rPr>
              <a:t>Judge: </a:t>
            </a:r>
            <a:endParaRPr lang="en-GB" sz="1200" dirty="0">
              <a:latin typeface="Arial" panose="020B0604020202020204" pitchFamily="34" charset="0"/>
              <a:cs typeface="Arial" panose="020B0604020202020204" pitchFamily="34" charset="0"/>
            </a:endParaRPr>
          </a:p>
          <a:p>
            <a:pPr algn="ctr"/>
            <a:r>
              <a:rPr lang="en-GB" sz="1200" dirty="0">
                <a:latin typeface="Arial" panose="020B0604020202020204" pitchFamily="34" charset="0"/>
                <a:cs typeface="Arial" panose="020B0604020202020204" pitchFamily="34" charset="0"/>
              </a:rPr>
              <a:t>tbc</a:t>
            </a:r>
          </a:p>
          <a:p>
            <a:pPr algn="ctr"/>
            <a:r>
              <a:rPr lang="en-GB" sz="1200" b="1" dirty="0">
                <a:latin typeface="Arial" panose="020B0604020202020204" pitchFamily="34" charset="0"/>
                <a:cs typeface="Arial" panose="020B0604020202020204" pitchFamily="34" charset="0"/>
              </a:rPr>
              <a:t>Entry Fees: </a:t>
            </a:r>
            <a:endParaRPr lang="en-GB" sz="1200" dirty="0">
              <a:latin typeface="Arial" panose="020B0604020202020204" pitchFamily="34" charset="0"/>
              <a:cs typeface="Arial" panose="020B0604020202020204" pitchFamily="34" charset="0"/>
            </a:endParaRPr>
          </a:p>
          <a:p>
            <a:pPr algn="ctr"/>
            <a:r>
              <a:rPr lang="en-GB" sz="1200" dirty="0">
                <a:latin typeface="Arial" panose="020B0604020202020204" pitchFamily="34" charset="0"/>
                <a:cs typeface="Arial" panose="020B0604020202020204" pitchFamily="34" charset="0"/>
              </a:rPr>
              <a:t>£10.00 per class </a:t>
            </a:r>
          </a:p>
          <a:p>
            <a:pPr algn="ctr"/>
            <a:endParaRPr lang="en-GB" sz="1200" dirty="0">
              <a:latin typeface="Arial" panose="020B0604020202020204" pitchFamily="34" charset="0"/>
              <a:cs typeface="Arial" panose="020B0604020202020204" pitchFamily="34" charset="0"/>
            </a:endParaRPr>
          </a:p>
          <a:p>
            <a:pPr algn="ctr"/>
            <a:r>
              <a:rPr lang="en-GB" sz="1200" b="1" dirty="0">
                <a:latin typeface="Arial" panose="020B0604020202020204" pitchFamily="34" charset="0"/>
                <a:cs typeface="Arial" panose="020B0604020202020204" pitchFamily="34" charset="0"/>
              </a:rPr>
              <a:t>Where: </a:t>
            </a:r>
            <a:endParaRPr lang="en-GB" sz="1200" dirty="0">
              <a:latin typeface="Arial" panose="020B0604020202020204" pitchFamily="34" charset="0"/>
              <a:cs typeface="Arial" panose="020B0604020202020204" pitchFamily="34" charset="0"/>
            </a:endParaRPr>
          </a:p>
          <a:p>
            <a:pPr algn="ctr"/>
            <a:r>
              <a:rPr lang="en-GB" sz="1200" dirty="0">
                <a:latin typeface="Arial" panose="020B0604020202020204" pitchFamily="34" charset="0"/>
                <a:cs typeface="Arial" panose="020B0604020202020204" pitchFamily="34" charset="0"/>
              </a:rPr>
              <a:t>PLECK BARN , </a:t>
            </a:r>
            <a:r>
              <a:rPr lang="en-GB" dirty="0"/>
              <a:t>Dorchester, Higher </a:t>
            </a:r>
            <a:r>
              <a:rPr lang="en-GB" dirty="0" err="1"/>
              <a:t>Ansty</a:t>
            </a:r>
            <a:r>
              <a:rPr lang="en-GB" dirty="0"/>
              <a:t>, Dorchester DT2 7PU</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2714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3000" y="365125"/>
            <a:ext cx="5727700" cy="1325563"/>
          </a:xfrm>
        </p:spPr>
        <p:txBody>
          <a:bodyPr/>
          <a:lstStyle/>
          <a:p>
            <a:pPr algn="ctr"/>
            <a:r>
              <a:rPr lang="en-GB"/>
              <a:t>WINTER SHOW</a:t>
            </a:r>
            <a:endParaRPr lang="en-GB" dirty="0"/>
          </a:p>
        </p:txBody>
      </p:sp>
      <p:sp>
        <p:nvSpPr>
          <p:cNvPr id="3" name="Content Placeholder 2"/>
          <p:cNvSpPr>
            <a:spLocks noGrp="1"/>
          </p:cNvSpPr>
          <p:nvPr>
            <p:ph idx="1"/>
          </p:nvPr>
        </p:nvSpPr>
        <p:spPr>
          <a:xfrm>
            <a:off x="6413500" y="1825625"/>
            <a:ext cx="5638800" cy="4351338"/>
          </a:xfrm>
        </p:spPr>
        <p:txBody>
          <a:bodyPr/>
          <a:lstStyle/>
          <a:p>
            <a:pPr marL="0" indent="0" algn="ctr">
              <a:buNone/>
            </a:pPr>
            <a:r>
              <a:rPr lang="en-GB" dirty="0"/>
              <a:t>A FUN DAY WITH OUR PRECIOUS DONKEYS</a:t>
            </a:r>
          </a:p>
          <a:p>
            <a:pPr marL="0" indent="0" algn="ctr">
              <a:buNone/>
            </a:pPr>
            <a:endParaRPr lang="en-GB" dirty="0"/>
          </a:p>
          <a:p>
            <a:pPr marL="0" indent="0" algn="ctr">
              <a:buNone/>
            </a:pPr>
            <a:endParaRPr lang="en-GB" dirty="0"/>
          </a:p>
          <a:p>
            <a:pPr marL="0" indent="0" algn="ctr">
              <a:buNone/>
            </a:pPr>
            <a:endParaRPr lang="en-GB" dirty="0"/>
          </a:p>
        </p:txBody>
      </p:sp>
      <p:pic>
        <p:nvPicPr>
          <p:cNvPr id="4" name="Picture 3" descr="Donkey White Background Images | AWB"/>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18425" y="2686956"/>
            <a:ext cx="2736850" cy="1954893"/>
          </a:xfrm>
          <a:prstGeom prst="rect">
            <a:avLst/>
          </a:prstGeom>
        </p:spPr>
      </p:pic>
      <p:sp>
        <p:nvSpPr>
          <p:cNvPr id="5" name="Rectangle 4"/>
          <p:cNvSpPr/>
          <p:nvPr/>
        </p:nvSpPr>
        <p:spPr>
          <a:xfrm>
            <a:off x="6096000" y="4641849"/>
            <a:ext cx="6096000" cy="2123658"/>
          </a:xfrm>
          <a:prstGeom prst="rect">
            <a:avLst/>
          </a:prstGeom>
        </p:spPr>
        <p:txBody>
          <a:bodyPr wrap="square">
            <a:spAutoFit/>
          </a:bodyPr>
          <a:lstStyle/>
          <a:p>
            <a:pPr algn="ctr"/>
            <a:r>
              <a:rPr lang="en-GB" sz="1200" b="1" dirty="0">
                <a:latin typeface="Arial" panose="020B0604020202020204" pitchFamily="34" charset="0"/>
                <a:cs typeface="Arial" panose="020B0604020202020204" pitchFamily="34" charset="0"/>
              </a:rPr>
              <a:t>Entries close: </a:t>
            </a:r>
            <a:endParaRPr lang="en-GB" sz="1200" dirty="0">
              <a:latin typeface="Arial" panose="020B0604020202020204" pitchFamily="34" charset="0"/>
              <a:cs typeface="Arial" panose="020B0604020202020204" pitchFamily="34" charset="0"/>
            </a:endParaRPr>
          </a:p>
          <a:p>
            <a:pPr algn="ctr"/>
            <a:r>
              <a:rPr lang="en-GB" sz="1200" dirty="0">
                <a:latin typeface="Arial" panose="020B0604020202020204" pitchFamily="34" charset="0"/>
                <a:cs typeface="Arial" panose="020B0604020202020204" pitchFamily="34" charset="0"/>
              </a:rPr>
              <a:t>25th October 20</a:t>
            </a:r>
          </a:p>
          <a:p>
            <a:pPr algn="ctr"/>
            <a:r>
              <a:rPr lang="en-GB" sz="1200" b="1" dirty="0">
                <a:latin typeface="Arial" panose="020B0604020202020204" pitchFamily="34" charset="0"/>
                <a:cs typeface="Arial" panose="020B0604020202020204" pitchFamily="34" charset="0"/>
              </a:rPr>
              <a:t>Judging starts: </a:t>
            </a:r>
            <a:endParaRPr lang="en-GB" sz="1200" dirty="0">
              <a:latin typeface="Arial" panose="020B0604020202020204" pitchFamily="34" charset="0"/>
              <a:cs typeface="Arial" panose="020B0604020202020204" pitchFamily="34" charset="0"/>
            </a:endParaRPr>
          </a:p>
          <a:p>
            <a:pPr algn="ctr"/>
            <a:r>
              <a:rPr lang="en-GB" sz="1200" dirty="0">
                <a:latin typeface="Arial" panose="020B0604020202020204" pitchFamily="34" charset="0"/>
                <a:cs typeface="Arial" panose="020B0604020202020204" pitchFamily="34" charset="0"/>
              </a:rPr>
              <a:t>9am </a:t>
            </a:r>
          </a:p>
          <a:p>
            <a:pPr algn="ctr"/>
            <a:r>
              <a:rPr lang="en-GB" sz="1200" b="1" dirty="0">
                <a:latin typeface="Arial" panose="020B0604020202020204" pitchFamily="34" charset="0"/>
                <a:cs typeface="Arial" panose="020B0604020202020204" pitchFamily="34" charset="0"/>
              </a:rPr>
              <a:t>Judge: </a:t>
            </a:r>
            <a:endParaRPr lang="en-GB" sz="1200" dirty="0">
              <a:latin typeface="Arial" panose="020B0604020202020204" pitchFamily="34" charset="0"/>
              <a:cs typeface="Arial" panose="020B0604020202020204" pitchFamily="34" charset="0"/>
            </a:endParaRPr>
          </a:p>
          <a:p>
            <a:pPr algn="ctr"/>
            <a:r>
              <a:rPr lang="en-GB" sz="1200" dirty="0">
                <a:latin typeface="Arial" panose="020B0604020202020204" pitchFamily="34" charset="0"/>
                <a:cs typeface="Arial" panose="020B0604020202020204" pitchFamily="34" charset="0"/>
              </a:rPr>
              <a:t>tbc</a:t>
            </a:r>
          </a:p>
          <a:p>
            <a:pPr algn="ctr"/>
            <a:r>
              <a:rPr lang="en-GB" sz="1200" b="1" dirty="0">
                <a:latin typeface="Arial" panose="020B0604020202020204" pitchFamily="34" charset="0"/>
                <a:cs typeface="Arial" panose="020B0604020202020204" pitchFamily="34" charset="0"/>
              </a:rPr>
              <a:t>Entry Fees: </a:t>
            </a:r>
            <a:endParaRPr lang="en-GB" sz="1200" dirty="0">
              <a:latin typeface="Arial" panose="020B0604020202020204" pitchFamily="34" charset="0"/>
              <a:cs typeface="Arial" panose="020B0604020202020204" pitchFamily="34" charset="0"/>
            </a:endParaRPr>
          </a:p>
          <a:p>
            <a:pPr algn="ctr"/>
            <a:r>
              <a:rPr lang="en-GB" sz="1200" dirty="0">
                <a:latin typeface="Arial" panose="020B0604020202020204" pitchFamily="34" charset="0"/>
                <a:cs typeface="Arial" panose="020B0604020202020204" pitchFamily="34" charset="0"/>
              </a:rPr>
              <a:t>£10.00 per class </a:t>
            </a:r>
          </a:p>
          <a:p>
            <a:pPr algn="ctr"/>
            <a:endParaRPr lang="en-GB" sz="1200" dirty="0">
              <a:latin typeface="Arial" panose="020B0604020202020204" pitchFamily="34" charset="0"/>
              <a:cs typeface="Arial" panose="020B0604020202020204" pitchFamily="34" charset="0"/>
            </a:endParaRPr>
          </a:p>
          <a:p>
            <a:pPr algn="ctr"/>
            <a:r>
              <a:rPr lang="en-GB" sz="1200" b="1" dirty="0">
                <a:latin typeface="Arial" panose="020B0604020202020204" pitchFamily="34" charset="0"/>
                <a:cs typeface="Arial" panose="020B0604020202020204" pitchFamily="34" charset="0"/>
              </a:rPr>
              <a:t>Where: </a:t>
            </a:r>
            <a:endParaRPr lang="en-GB" sz="1200" dirty="0">
              <a:latin typeface="Arial" panose="020B0604020202020204" pitchFamily="34" charset="0"/>
              <a:cs typeface="Arial" panose="020B0604020202020204" pitchFamily="34" charset="0"/>
            </a:endParaRPr>
          </a:p>
          <a:p>
            <a:pPr algn="ctr"/>
            <a:r>
              <a:rPr lang="en-GB" sz="1200" dirty="0">
                <a:latin typeface="Arial" panose="020B0604020202020204" pitchFamily="34" charset="0"/>
                <a:cs typeface="Arial" panose="020B0604020202020204" pitchFamily="34" charset="0"/>
              </a:rPr>
              <a:t>PLECK BARN , </a:t>
            </a:r>
            <a:r>
              <a:rPr lang="en-GB" sz="1200" dirty="0"/>
              <a:t>Dorchester, Higher </a:t>
            </a:r>
            <a:r>
              <a:rPr lang="en-GB" sz="1200" dirty="0" err="1"/>
              <a:t>Ansty</a:t>
            </a:r>
            <a:r>
              <a:rPr lang="en-GB" sz="1200" dirty="0"/>
              <a:t>, Dorchester DT2 7PU</a:t>
            </a:r>
            <a:endParaRPr lang="en-GB" sz="1200" dirty="0">
              <a:latin typeface="Arial" panose="020B0604020202020204" pitchFamily="34" charset="0"/>
              <a:cs typeface="Arial" panose="020B0604020202020204" pitchFamily="34" charset="0"/>
            </a:endParaRPr>
          </a:p>
        </p:txBody>
      </p:sp>
      <p:sp>
        <p:nvSpPr>
          <p:cNvPr id="6" name="Rectangle 5"/>
          <p:cNvSpPr/>
          <p:nvPr/>
        </p:nvSpPr>
        <p:spPr>
          <a:xfrm>
            <a:off x="0" y="490389"/>
            <a:ext cx="5664200" cy="6032421"/>
          </a:xfrm>
          <a:prstGeom prst="rect">
            <a:avLst/>
          </a:prstGeom>
        </p:spPr>
        <p:txBody>
          <a:bodyPr wrap="square">
            <a:spAutoFit/>
          </a:bodyPr>
          <a:lstStyle/>
          <a:p>
            <a:pPr algn="ctr"/>
            <a:r>
              <a:rPr lang="en-GB" sz="1200" b="1" dirty="0">
                <a:solidFill>
                  <a:srgbClr val="000000"/>
                </a:solidFill>
                <a:latin typeface="Arial" panose="020B0604020202020204" pitchFamily="34" charset="0"/>
              </a:rPr>
              <a:t>RULES</a:t>
            </a:r>
            <a:endParaRPr lang="en-GB" sz="1200" b="1" i="0" u="none" strike="noStrike" baseline="0" dirty="0">
              <a:solidFill>
                <a:srgbClr val="000000"/>
              </a:solidFill>
              <a:latin typeface="Arial" panose="020B0604020202020204" pitchFamily="34" charset="0"/>
            </a:endParaRPr>
          </a:p>
          <a:p>
            <a:r>
              <a:rPr lang="en-GB" sz="1000" b="1" i="0" u="none" strike="noStrike" baseline="0" dirty="0">
                <a:solidFill>
                  <a:srgbClr val="000000"/>
                </a:solidFill>
                <a:latin typeface="Arial" panose="020B0604020202020204" pitchFamily="34" charset="0"/>
              </a:rPr>
              <a:t> </a:t>
            </a:r>
            <a:r>
              <a:rPr lang="en-GB" sz="1000" b="1" dirty="0">
                <a:solidFill>
                  <a:srgbClr val="000000"/>
                </a:solidFill>
                <a:latin typeface="Arial" panose="020B0604020202020204" pitchFamily="34" charset="0"/>
              </a:rPr>
              <a:t>(a)</a:t>
            </a:r>
            <a:r>
              <a:rPr lang="en-GB" sz="1000" dirty="0">
                <a:solidFill>
                  <a:srgbClr val="000000"/>
                </a:solidFill>
                <a:latin typeface="Arial" panose="020B0604020202020204" pitchFamily="34" charset="0"/>
              </a:rPr>
              <a:t> No person may deliberately enter or show a donkey under a Judge who is known to have either owned, bred, leased, sold, produced, prepared or shown that donkey. No donkey should be entered or shown under a judge who currently owns or leases the sire of that animal or owned or leased the sire at the time of covering. The breeder is the mare owner. In the case of leased donkeys, DBS certificates and awards will only be presented to donkeys that are leased from fully paid up members of the Society. This rule only applies to Breed and Driving classes. </a:t>
            </a:r>
          </a:p>
          <a:p>
            <a:r>
              <a:rPr lang="en-GB" sz="1000" b="1" dirty="0">
                <a:solidFill>
                  <a:srgbClr val="000000"/>
                </a:solidFill>
                <a:latin typeface="Arial" panose="020B0604020202020204" pitchFamily="34" charset="0"/>
              </a:rPr>
              <a:t>(b) </a:t>
            </a:r>
            <a:r>
              <a:rPr lang="en-GB" sz="1000" dirty="0">
                <a:solidFill>
                  <a:srgbClr val="000000"/>
                </a:solidFill>
                <a:latin typeface="Arial" panose="020B0604020202020204" pitchFamily="34" charset="0"/>
              </a:rPr>
              <a:t>Entering one donkey and exhibiting another is not permitted. </a:t>
            </a:r>
          </a:p>
          <a:p>
            <a:r>
              <a:rPr lang="en-GB" sz="1000" b="1" dirty="0">
                <a:solidFill>
                  <a:srgbClr val="000000"/>
                </a:solidFill>
                <a:latin typeface="Arial" panose="020B0604020202020204" pitchFamily="34" charset="0"/>
              </a:rPr>
              <a:t>(c) </a:t>
            </a:r>
            <a:r>
              <a:rPr lang="en-GB" sz="1000" dirty="0">
                <a:solidFill>
                  <a:srgbClr val="000000"/>
                </a:solidFill>
                <a:latin typeface="Arial" panose="020B0604020202020204" pitchFamily="34" charset="0"/>
              </a:rPr>
              <a:t>Donkeys entered in the following classes (more fully described under Recommendations for Donkey Classes) must be four years old or over: (A) Stallion (in-hand); (B) Gelding (in-hand); (C) Mare with/without Foal* at Foot (in-hand); (2) Driving Classes; (4) Ridden Donkey; (5) Pet Donkey. *Foal to be six weeks old or over on day of day; foals to be the progeny of parents who were at least four years of age at conception. </a:t>
            </a:r>
          </a:p>
          <a:p>
            <a:r>
              <a:rPr lang="en-GB" sz="1000" b="1" dirty="0">
                <a:solidFill>
                  <a:srgbClr val="000000"/>
                </a:solidFill>
                <a:latin typeface="Arial" panose="020B0604020202020204" pitchFamily="34" charset="0"/>
              </a:rPr>
              <a:t>(d) </a:t>
            </a:r>
            <a:r>
              <a:rPr lang="en-GB" sz="1000" dirty="0">
                <a:solidFill>
                  <a:srgbClr val="000000"/>
                </a:solidFill>
                <a:latin typeface="Arial" panose="020B0604020202020204" pitchFamily="34" charset="0"/>
              </a:rPr>
              <a:t>No nomination entries are permitted. </a:t>
            </a:r>
          </a:p>
          <a:p>
            <a:r>
              <a:rPr lang="en-GB" sz="1000" b="1" dirty="0">
                <a:solidFill>
                  <a:srgbClr val="000000"/>
                </a:solidFill>
                <a:latin typeface="Arial" panose="020B0604020202020204" pitchFamily="34" charset="0"/>
              </a:rPr>
              <a:t>(e) </a:t>
            </a:r>
            <a:r>
              <a:rPr lang="en-GB" sz="1000" dirty="0">
                <a:solidFill>
                  <a:srgbClr val="000000"/>
                </a:solidFill>
                <a:latin typeface="Arial" panose="020B0604020202020204" pitchFamily="34" charset="0"/>
              </a:rPr>
              <a:t>Once a Judge has commenced judging a class, a donkey may not be led, ridden or driven in or out of the ring without the permission of the Judge. </a:t>
            </a:r>
          </a:p>
          <a:p>
            <a:r>
              <a:rPr lang="en-GB" sz="1000" b="1" dirty="0">
                <a:solidFill>
                  <a:srgbClr val="000000"/>
                </a:solidFill>
                <a:latin typeface="Arial" panose="020B0604020202020204" pitchFamily="34" charset="0"/>
              </a:rPr>
              <a:t>(f) </a:t>
            </a:r>
            <a:r>
              <a:rPr lang="en-GB" sz="1000" dirty="0">
                <a:solidFill>
                  <a:srgbClr val="000000"/>
                </a:solidFill>
                <a:latin typeface="Arial" panose="020B0604020202020204" pitchFamily="34" charset="0"/>
              </a:rPr>
              <a:t>A Judge will ask a competitor to leave the ring if either they or their donkey act in a dangerous or improper manner. </a:t>
            </a:r>
          </a:p>
          <a:p>
            <a:r>
              <a:rPr lang="en-GB" sz="1000" b="1" dirty="0">
                <a:solidFill>
                  <a:srgbClr val="000000"/>
                </a:solidFill>
                <a:latin typeface="Arial" panose="020B0604020202020204" pitchFamily="34" charset="0"/>
              </a:rPr>
              <a:t>(g) </a:t>
            </a:r>
            <a:r>
              <a:rPr lang="en-GB" sz="1000" dirty="0">
                <a:solidFill>
                  <a:srgbClr val="000000"/>
                </a:solidFill>
                <a:latin typeface="Arial" panose="020B0604020202020204" pitchFamily="34" charset="0"/>
              </a:rPr>
              <a:t>Whips/canes carried in the show ring to be no longer than 30" (75cms) overall (not applicable to Driving classes). </a:t>
            </a:r>
          </a:p>
          <a:p>
            <a:r>
              <a:rPr lang="en-GB" sz="1000" b="1" dirty="0">
                <a:solidFill>
                  <a:srgbClr val="000000"/>
                </a:solidFill>
                <a:latin typeface="Arial" panose="020B0604020202020204" pitchFamily="34" charset="0"/>
              </a:rPr>
              <a:t>(h) </a:t>
            </a:r>
            <a:r>
              <a:rPr lang="en-GB" sz="1000" dirty="0">
                <a:solidFill>
                  <a:srgbClr val="000000"/>
                </a:solidFill>
                <a:latin typeface="Arial" panose="020B0604020202020204" pitchFamily="34" charset="0"/>
              </a:rPr>
              <a:t>DBS members must carry their DBS membership cards at all times when showing for production on request in order to receive DBS rosettes. </a:t>
            </a:r>
          </a:p>
          <a:p>
            <a:r>
              <a:rPr lang="en-GB" sz="1000" b="1" dirty="0">
                <a:solidFill>
                  <a:srgbClr val="000000"/>
                </a:solidFill>
                <a:latin typeface="Arial" panose="020B0604020202020204" pitchFamily="34" charset="0"/>
              </a:rPr>
              <a:t>(</a:t>
            </a:r>
            <a:r>
              <a:rPr lang="en-GB" sz="1000" b="1" dirty="0" err="1">
                <a:solidFill>
                  <a:srgbClr val="000000"/>
                </a:solidFill>
                <a:latin typeface="Arial" panose="020B0604020202020204" pitchFamily="34" charset="0"/>
              </a:rPr>
              <a:t>i</a:t>
            </a:r>
            <a:r>
              <a:rPr lang="en-GB" sz="1000" b="1" dirty="0">
                <a:solidFill>
                  <a:srgbClr val="000000"/>
                </a:solidFill>
                <a:latin typeface="Arial" panose="020B0604020202020204" pitchFamily="34" charset="0"/>
              </a:rPr>
              <a:t>) </a:t>
            </a:r>
            <a:r>
              <a:rPr lang="en-GB" sz="1000" dirty="0">
                <a:solidFill>
                  <a:srgbClr val="000000"/>
                </a:solidFill>
                <a:latin typeface="Arial" panose="020B0604020202020204" pitchFamily="34" charset="0"/>
              </a:rPr>
              <a:t>Stallions and entire colts must be properly dressed in bridle and bit with the leading rein correctly attached to the bit. No person under the age of 18 may handle an entire donkey (foals excepted). No entire male donkey is allowed to compete in any children's classes (except </a:t>
            </a:r>
            <a:r>
              <a:rPr lang="en-GB" sz="1000" dirty="0" err="1">
                <a:solidFill>
                  <a:srgbClr val="000000"/>
                </a:solidFill>
                <a:latin typeface="Arial" panose="020B0604020202020204" pitchFamily="34" charset="0"/>
              </a:rPr>
              <a:t>Driving;see</a:t>
            </a:r>
            <a:r>
              <a:rPr lang="en-GB" sz="1000" dirty="0">
                <a:solidFill>
                  <a:srgbClr val="000000"/>
                </a:solidFill>
                <a:latin typeface="Arial" panose="020B0604020202020204" pitchFamily="34" charset="0"/>
              </a:rPr>
              <a:t> Rule 5(n)(</a:t>
            </a:r>
            <a:r>
              <a:rPr lang="en-GB" sz="1000" dirty="0" err="1">
                <a:solidFill>
                  <a:srgbClr val="000000"/>
                </a:solidFill>
                <a:latin typeface="Arial" panose="020B0604020202020204" pitchFamily="34" charset="0"/>
              </a:rPr>
              <a:t>i</a:t>
            </a:r>
            <a:r>
              <a:rPr lang="en-GB" sz="1000" dirty="0">
                <a:solidFill>
                  <a:srgbClr val="000000"/>
                </a:solidFill>
                <a:latin typeface="Arial" panose="020B0604020202020204" pitchFamily="34" charset="0"/>
              </a:rPr>
              <a:t>) ). </a:t>
            </a:r>
          </a:p>
          <a:p>
            <a:r>
              <a:rPr lang="en-GB" sz="1000" b="1" dirty="0">
                <a:solidFill>
                  <a:srgbClr val="000000"/>
                </a:solidFill>
                <a:latin typeface="Arial" panose="020B0604020202020204" pitchFamily="34" charset="0"/>
              </a:rPr>
              <a:t>(j) </a:t>
            </a:r>
            <a:r>
              <a:rPr lang="en-GB" sz="1000" dirty="0">
                <a:solidFill>
                  <a:srgbClr val="000000"/>
                </a:solidFill>
                <a:latin typeface="Arial" panose="020B0604020202020204" pitchFamily="34" charset="0"/>
              </a:rPr>
              <a:t>Mare with own foal at foot Class: superficial blemishes of a non-hereditary character do not necessarily bar the mare from being awarded a prize in such a class. </a:t>
            </a:r>
          </a:p>
          <a:p>
            <a:r>
              <a:rPr lang="en-GB" sz="1000" dirty="0">
                <a:solidFill>
                  <a:srgbClr val="000000"/>
                </a:solidFill>
                <a:latin typeface="Arial" panose="020B0604020202020204" pitchFamily="34" charset="0"/>
              </a:rPr>
              <a:t>(k) There shall be no objection to a foal under six months of age being exhibited without its dam providing that the dam is present on the showground, but this rule shall not apply to an orphan or bottle-fed foal supported by an appropriate letter from the veterinary surgeon. </a:t>
            </a:r>
          </a:p>
          <a:p>
            <a:r>
              <a:rPr lang="en-GB" sz="1000" b="1" dirty="0">
                <a:solidFill>
                  <a:srgbClr val="000000"/>
                </a:solidFill>
                <a:latin typeface="Arial" panose="020B0604020202020204" pitchFamily="34" charset="0"/>
              </a:rPr>
              <a:t>(l) Ridden Classes</a:t>
            </a:r>
            <a:r>
              <a:rPr lang="en-GB" sz="1000" dirty="0">
                <a:solidFill>
                  <a:srgbClr val="000000"/>
                </a:solidFill>
                <a:latin typeface="Arial" panose="020B0604020202020204" pitchFamily="34" charset="0"/>
              </a:rPr>
              <a:t>: Donkeys entered must be four years old or over and must have a correctly fitting bridle and saddle. All riders must wear an approved (PAS015 or VG1) correctly fitting hard hat to conform to the current BSI standards. Riders in Leading Rein classes: minimum age 3 years. In Leading Rein Classes, donkeys to be led by a competent adult (18 years and over); leading reins to be attached to the  noseband</a:t>
            </a:r>
            <a:r>
              <a:rPr lang="en-GB" dirty="0">
                <a:solidFill>
                  <a:srgbClr val="000000"/>
                </a:solidFill>
                <a:latin typeface="Arial" panose="020B0604020202020204" pitchFamily="34" charset="0"/>
              </a:rPr>
              <a:t>. </a:t>
            </a:r>
          </a:p>
          <a:p>
            <a:endParaRPr lang="en-GB" dirty="0">
              <a:solidFill>
                <a:srgbClr val="000000"/>
              </a:solidFill>
              <a:latin typeface="Arial" panose="020B0604020202020204" pitchFamily="34" charset="0"/>
            </a:endParaRPr>
          </a:p>
        </p:txBody>
      </p:sp>
    </p:spTree>
    <p:extLst>
      <p:ext uri="{BB962C8B-B14F-4D97-AF65-F5344CB8AC3E}">
        <p14:creationId xmlns:p14="http://schemas.microsoft.com/office/powerpoint/2010/main" val="4242281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ENTRY FORM 1</a:t>
            </a:r>
            <a:r>
              <a:rPr lang="en-GB" baseline="30000" dirty="0"/>
              <a:t>ST</a:t>
            </a:r>
            <a:r>
              <a:rPr lang="en-GB" dirty="0"/>
              <a:t> NOVEMBER 2020</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2007366"/>
              </p:ext>
            </p:extLst>
          </p:nvPr>
        </p:nvGraphicFramePr>
        <p:xfrm>
          <a:off x="660400" y="1828798"/>
          <a:ext cx="10693399" cy="3376773"/>
        </p:xfrm>
        <a:graphic>
          <a:graphicData uri="http://schemas.openxmlformats.org/drawingml/2006/table">
            <a:tbl>
              <a:tblPr>
                <a:tableStyleId>{5C22544A-7EE6-4342-B048-85BDC9FD1C3A}</a:tableStyleId>
              </a:tblPr>
              <a:tblGrid>
                <a:gridCol w="1458191">
                  <a:extLst>
                    <a:ext uri="{9D8B030D-6E8A-4147-A177-3AD203B41FA5}">
                      <a16:colId xmlns:a16="http://schemas.microsoft.com/office/drawing/2014/main" val="2571233105"/>
                    </a:ext>
                  </a:extLst>
                </a:gridCol>
                <a:gridCol w="3927788">
                  <a:extLst>
                    <a:ext uri="{9D8B030D-6E8A-4147-A177-3AD203B41FA5}">
                      <a16:colId xmlns:a16="http://schemas.microsoft.com/office/drawing/2014/main" val="1926277439"/>
                    </a:ext>
                  </a:extLst>
                </a:gridCol>
                <a:gridCol w="2670895">
                  <a:extLst>
                    <a:ext uri="{9D8B030D-6E8A-4147-A177-3AD203B41FA5}">
                      <a16:colId xmlns:a16="http://schemas.microsoft.com/office/drawing/2014/main" val="491119161"/>
                    </a:ext>
                  </a:extLst>
                </a:gridCol>
                <a:gridCol w="1634941">
                  <a:extLst>
                    <a:ext uri="{9D8B030D-6E8A-4147-A177-3AD203B41FA5}">
                      <a16:colId xmlns:a16="http://schemas.microsoft.com/office/drawing/2014/main" val="3642007424"/>
                    </a:ext>
                  </a:extLst>
                </a:gridCol>
                <a:gridCol w="1001584">
                  <a:extLst>
                    <a:ext uri="{9D8B030D-6E8A-4147-A177-3AD203B41FA5}">
                      <a16:colId xmlns:a16="http://schemas.microsoft.com/office/drawing/2014/main" val="403652600"/>
                    </a:ext>
                  </a:extLst>
                </a:gridCol>
              </a:tblGrid>
              <a:tr h="444242">
                <a:tc>
                  <a:txBody>
                    <a:bodyPr/>
                    <a:lstStyle/>
                    <a:p>
                      <a:pPr algn="l" fontAlgn="b"/>
                      <a:r>
                        <a:rPr lang="en-GB" sz="1100" u="none" strike="noStrike">
                          <a:effectLst/>
                        </a:rPr>
                        <a:t>CLASS NO</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NAME OF RIDER/HANDLER/DRIVER</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NAME OF DONKEY</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DBS MEMBER</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FEE</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20840354"/>
                  </a:ext>
                </a:extLst>
              </a:tr>
              <a:tr h="444242">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54702909"/>
                  </a:ext>
                </a:extLst>
              </a:tr>
              <a:tr h="444242">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08323155"/>
                  </a:ext>
                </a:extLst>
              </a:tr>
              <a:tr h="444242">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60121550"/>
                  </a:ext>
                </a:extLst>
              </a:tr>
              <a:tr h="444242">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534621926"/>
                  </a:ext>
                </a:extLst>
              </a:tr>
              <a:tr h="444242">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155733515"/>
                  </a:ext>
                </a:extLst>
              </a:tr>
              <a:tr h="444242">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 </a:t>
                      </a:r>
                      <a:endParaRPr lang="en-GB"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78184004"/>
                  </a:ext>
                </a:extLst>
              </a:tr>
              <a:tr h="267079">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a:effectLst/>
                        </a:rPr>
                        <a:t>TOTAL </a:t>
                      </a:r>
                      <a:endParaRPr lang="en-GB"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100" u="none" strike="noStrike" dirty="0">
                          <a:effectLst/>
                        </a:rPr>
                        <a:t> </a:t>
                      </a:r>
                      <a:endParaRPr lang="en-GB"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63736057"/>
                  </a:ext>
                </a:extLst>
              </a:tr>
            </a:tbl>
          </a:graphicData>
        </a:graphic>
      </p:graphicFrame>
      <p:sp>
        <p:nvSpPr>
          <p:cNvPr id="5" name="TextBox 4"/>
          <p:cNvSpPr txBox="1"/>
          <p:nvPr/>
        </p:nvSpPr>
        <p:spPr>
          <a:xfrm>
            <a:off x="660400" y="5461000"/>
            <a:ext cx="10693399" cy="923330"/>
          </a:xfrm>
          <a:prstGeom prst="rect">
            <a:avLst/>
          </a:prstGeom>
          <a:noFill/>
        </p:spPr>
        <p:txBody>
          <a:bodyPr wrap="square" rtlCol="0">
            <a:spAutoFit/>
          </a:bodyPr>
          <a:lstStyle/>
          <a:p>
            <a:pPr algn="ctr"/>
            <a:r>
              <a:rPr lang="en-GB" dirty="0"/>
              <a:t>PLEASE RETURN ENTRY TO – Mr C Harris The Stables Red lane </a:t>
            </a:r>
            <a:r>
              <a:rPr lang="en-GB" dirty="0" err="1"/>
              <a:t>poundisford</a:t>
            </a:r>
            <a:r>
              <a:rPr lang="en-GB" dirty="0"/>
              <a:t> Somerset TA3 7ad </a:t>
            </a:r>
          </a:p>
          <a:p>
            <a:pPr algn="ctr"/>
            <a:endParaRPr lang="en-GB" dirty="0"/>
          </a:p>
          <a:p>
            <a:pPr algn="ctr"/>
            <a:r>
              <a:rPr lang="en-GB" dirty="0"/>
              <a:t>PLEASE ADDRESS CHEQUES TO Mr Harris </a:t>
            </a:r>
          </a:p>
        </p:txBody>
      </p:sp>
    </p:spTree>
    <p:extLst>
      <p:ext uri="{BB962C8B-B14F-4D97-AF65-F5344CB8AC3E}">
        <p14:creationId xmlns:p14="http://schemas.microsoft.com/office/powerpoint/2010/main" val="20915472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TotalTime>
  <Words>1193</Words>
  <Application>Microsoft Office PowerPoint</Application>
  <PresentationFormat>Widescreen</PresentationFormat>
  <Paragraphs>89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   These classes are affiliated to the Donkey Breed Society and will be judged in accordance with the DBS rules:    Class 1: Best conditioned and turned out Donkey  Donkey any age and sex, to be judged 75% condition and 25% turnout. Conformation will not be taken into account.   Class 2: Stallion or Gelding, 4 years old or over  Stallions and colts must be properly dressed in bridle and bit; the leading rein to be correctly attached to the bit.   Class 3: Mare or mare with own foal at foot  4 years old and over or Broodmares 5 years old or over. Foals to be 6 weeks old or over on Show Day and born in the current year.   Class 4: 1, 2, and 3 year old Colts or Geldings  Entire male donkeys to enter the ring first.   Class 5: 1, 2, and 3 year old Fillies   Class 6: Championship  For the best in-hand donkey open to 1st and 2nd prize winners from the open breed classes only.  Champion Donkey Rosette and £10.00, Reserve Champion Donkey Rosette and £5.00.   Class 7: Pet Donkey  No restriction on the number of donkeys owned. This class to be judged entirely in the suitability of the donkey as a family pet and not as a handy donkey. Conformation shall not in any circumstances be taken into account.      </vt:lpstr>
      <vt:lpstr>WINTER SHOW</vt:lpstr>
      <vt:lpstr>ENTRY FORM 1ST NOVEMBER 2020</vt:lpstr>
    </vt:vector>
  </TitlesOfParts>
  <Company>Somerset Partnership NHS Foundation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Craig.harris</dc:creator>
  <cp:lastModifiedBy>Unknown User</cp:lastModifiedBy>
  <cp:revision>9</cp:revision>
  <cp:lastPrinted>2020-07-21T17:35:06Z</cp:lastPrinted>
  <dcterms:created xsi:type="dcterms:W3CDTF">2020-07-21T12:55:59Z</dcterms:created>
  <dcterms:modified xsi:type="dcterms:W3CDTF">2020-07-23T18:11:59Z</dcterms:modified>
</cp:coreProperties>
</file>